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4" r:id="rId5"/>
    <p:sldId id="263" r:id="rId6"/>
    <p:sldId id="259" r:id="rId7"/>
    <p:sldId id="268" r:id="rId8"/>
    <p:sldId id="265" r:id="rId9"/>
    <p:sldId id="266" r:id="rId10"/>
    <p:sldId id="260" r:id="rId11"/>
    <p:sldId id="269" r:id="rId12"/>
    <p:sldId id="270" r:id="rId13"/>
    <p:sldId id="261" r:id="rId14"/>
    <p:sldId id="271" r:id="rId15"/>
    <p:sldId id="272" r:id="rId16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4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04" autoAdjust="0"/>
    <p:restoredTop sz="94665" autoAdjust="0"/>
  </p:normalViewPr>
  <p:slideViewPr>
    <p:cSldViewPr>
      <p:cViewPr varScale="1">
        <p:scale>
          <a:sx n="130" d="100"/>
          <a:sy n="130" d="100"/>
        </p:scale>
        <p:origin x="200" y="3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2D18C-036B-314E-A9C7-0BCCF07FB3B8}" type="datetimeFigureOut">
              <a:rPr kumimoji="1" lang="ko-KR" altLang="en-US" smtClean="0"/>
              <a:t>2021. 7. 2.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C3B9EE-91EF-FF44-879B-B768B9CE7CB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9712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C3B9EE-91EF-FF44-879B-B768B9CE7CBF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7922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C3B9EE-91EF-FF44-879B-B768B9CE7CBF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9327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2021. 7. 2.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2021. 7. 2.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2021. 7. 2.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2021. 7. 2.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2021. 7. 2.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2021. 7. 2.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2021. 7. 2.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2021. 7. 2.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2021. 7. 2.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2021. 7. 2.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2021. 7. 2.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2021. 7. 2.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3608" y="1338903"/>
            <a:ext cx="57606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딥러닝을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 이용한 </a:t>
            </a:r>
            <a:r>
              <a:rPr lang="ko-KR" altLang="en-US" sz="3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음악장르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 </a:t>
            </a:r>
            <a:endParaRPr lang="en-US" altLang="ko-KR" sz="3200" spc="-150" dirty="0">
              <a:solidFill>
                <a:schemeClr val="tx1">
                  <a:lumMod val="75000"/>
                  <a:lumOff val="25000"/>
                </a:schemeClr>
              </a:solidFill>
              <a:latin typeface="THE정고딕140" pitchFamily="18" charset="-127"/>
              <a:ea typeface="THE정고딕140" pitchFamily="18" charset="-127"/>
            </a:endParaRPr>
          </a:p>
          <a:p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분석 모델</a:t>
            </a:r>
          </a:p>
        </p:txBody>
      </p:sp>
      <p:sp>
        <p:nvSpPr>
          <p:cNvPr id="5" name="이등변 삼각형 4"/>
          <p:cNvSpPr/>
          <p:nvPr/>
        </p:nvSpPr>
        <p:spPr>
          <a:xfrm rot="905009">
            <a:off x="-910668" y="3320376"/>
            <a:ext cx="3816424" cy="2088232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 rot="542327">
            <a:off x="1733655" y="4141181"/>
            <a:ext cx="3048919" cy="19442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/>
          <p:cNvSpPr/>
          <p:nvPr/>
        </p:nvSpPr>
        <p:spPr>
          <a:xfrm rot="21037982">
            <a:off x="3971177" y="3320376"/>
            <a:ext cx="3816424" cy="2088232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5422952" y="1810676"/>
            <a:ext cx="4050854" cy="3137338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이등변 삼각형 8"/>
          <p:cNvSpPr/>
          <p:nvPr/>
        </p:nvSpPr>
        <p:spPr>
          <a:xfrm rot="8342444">
            <a:off x="6589465" y="3855032"/>
            <a:ext cx="3816424" cy="2088232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 rot="13244110">
            <a:off x="7390272" y="2070886"/>
            <a:ext cx="3816424" cy="2088232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-331656" y="300947"/>
            <a:ext cx="1512168" cy="1171156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198816" y="2937901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10" pitchFamily="18" charset="-127"/>
                <a:ea typeface="THE정고딕110" pitchFamily="18" charset="-127"/>
              </a:rPr>
              <a:t>AI02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10" pitchFamily="18" charset="-127"/>
                <a:ea typeface="THE정고딕110" pitchFamily="18" charset="-127"/>
              </a:rPr>
              <a:t>박헌도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THE정고딕110" pitchFamily="18" charset="-127"/>
              <a:ea typeface="THE정고딕11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5091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95536" y="444654"/>
            <a:ext cx="432048" cy="0"/>
          </a:xfrm>
          <a:prstGeom prst="line">
            <a:avLst/>
          </a:prstGeom>
          <a:ln w="6032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95536" y="4083918"/>
            <a:ext cx="216024" cy="0"/>
          </a:xfrm>
          <a:prstGeom prst="line">
            <a:avLst/>
          </a:prstGeom>
          <a:ln w="63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95536" y="4659982"/>
            <a:ext cx="360040" cy="0"/>
          </a:xfrm>
          <a:prstGeom prst="line">
            <a:avLst/>
          </a:prstGeom>
          <a:ln w="571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27584" y="414174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002. 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모델 및 이론 설명</a:t>
            </a:r>
          </a:p>
        </p:txBody>
      </p:sp>
      <p:sp>
        <p:nvSpPr>
          <p:cNvPr id="6" name="직각 삼각형 5"/>
          <p:cNvSpPr/>
          <p:nvPr/>
        </p:nvSpPr>
        <p:spPr>
          <a:xfrm>
            <a:off x="8531495" y="4569718"/>
            <a:ext cx="110134" cy="11013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>
            <a:off x="8579493" y="4510854"/>
            <a:ext cx="72008" cy="72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/>
          <p:cNvSpPr/>
          <p:nvPr/>
        </p:nvSpPr>
        <p:spPr>
          <a:xfrm rot="8137688">
            <a:off x="8642196" y="4564207"/>
            <a:ext cx="168096" cy="14491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19259CF-1065-064C-922B-AD4E0DB60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41" y="1059582"/>
            <a:ext cx="2589027" cy="172819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9CD0AEC-1848-674C-9823-30664013E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091" y="1059581"/>
            <a:ext cx="2628046" cy="1729853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2496D3C4-81C3-184F-A3A8-CD422803FA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550" y="1069530"/>
            <a:ext cx="2681943" cy="172985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0AAB03E1-88D5-EB40-AD74-C9D256DB72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905640"/>
            <a:ext cx="2681943" cy="174938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3B0987A1-7D2A-7548-9872-CC515CF351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463" y="2905640"/>
            <a:ext cx="2835189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18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95536" y="444654"/>
            <a:ext cx="432048" cy="0"/>
          </a:xfrm>
          <a:prstGeom prst="line">
            <a:avLst/>
          </a:prstGeom>
          <a:ln w="6032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95536" y="4083918"/>
            <a:ext cx="216024" cy="0"/>
          </a:xfrm>
          <a:prstGeom prst="line">
            <a:avLst/>
          </a:prstGeom>
          <a:ln w="63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95536" y="4659982"/>
            <a:ext cx="360040" cy="0"/>
          </a:xfrm>
          <a:prstGeom prst="line">
            <a:avLst/>
          </a:prstGeom>
          <a:ln w="571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27584" y="414174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002. 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모델 및 이론 설명</a:t>
            </a:r>
          </a:p>
        </p:txBody>
      </p:sp>
      <p:sp>
        <p:nvSpPr>
          <p:cNvPr id="6" name="직각 삼각형 5"/>
          <p:cNvSpPr/>
          <p:nvPr/>
        </p:nvSpPr>
        <p:spPr>
          <a:xfrm>
            <a:off x="8531495" y="4569718"/>
            <a:ext cx="110134" cy="11013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>
            <a:off x="8579493" y="4510854"/>
            <a:ext cx="72008" cy="72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/>
          <p:cNvSpPr/>
          <p:nvPr/>
        </p:nvSpPr>
        <p:spPr>
          <a:xfrm rot="8137688">
            <a:off x="8642196" y="4564207"/>
            <a:ext cx="168096" cy="14491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8236059-BE6F-F547-8337-8D71ED35A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812" y="1057813"/>
            <a:ext cx="2520950" cy="1651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7FF85E7-71C9-7047-B274-E6ECB14440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924350"/>
            <a:ext cx="2520950" cy="1651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DF5ECEC-DD4B-2445-8ABD-DC1C3E6CE1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95" y="2902208"/>
            <a:ext cx="2533650" cy="16446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C389861-E8D9-AF41-B17A-00C4C23CA9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095998"/>
            <a:ext cx="2501900" cy="16319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29815E8-B7CF-B24E-872D-6CC3A9A63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095998"/>
            <a:ext cx="2514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09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95536" y="444654"/>
            <a:ext cx="432048" cy="0"/>
          </a:xfrm>
          <a:prstGeom prst="line">
            <a:avLst/>
          </a:prstGeom>
          <a:ln w="6032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95536" y="4083918"/>
            <a:ext cx="216024" cy="0"/>
          </a:xfrm>
          <a:prstGeom prst="line">
            <a:avLst/>
          </a:prstGeom>
          <a:ln w="63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95536" y="4659982"/>
            <a:ext cx="360040" cy="0"/>
          </a:xfrm>
          <a:prstGeom prst="line">
            <a:avLst/>
          </a:prstGeom>
          <a:ln w="571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27584" y="414174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002. 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모델 및 이론 설명</a:t>
            </a:r>
          </a:p>
        </p:txBody>
      </p:sp>
      <p:sp>
        <p:nvSpPr>
          <p:cNvPr id="6" name="직각 삼각형 5"/>
          <p:cNvSpPr/>
          <p:nvPr/>
        </p:nvSpPr>
        <p:spPr>
          <a:xfrm>
            <a:off x="8531495" y="4569718"/>
            <a:ext cx="110134" cy="11013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>
            <a:off x="8579493" y="4510854"/>
            <a:ext cx="72008" cy="72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/>
          <p:cNvSpPr/>
          <p:nvPr/>
        </p:nvSpPr>
        <p:spPr>
          <a:xfrm rot="8137688">
            <a:off x="8642196" y="4564207"/>
            <a:ext cx="168096" cy="14491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97C8A7-2B61-0342-BF0D-651F7B67B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970681"/>
            <a:ext cx="5760640" cy="384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75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95536" y="444654"/>
            <a:ext cx="432048" cy="0"/>
          </a:xfrm>
          <a:prstGeom prst="line">
            <a:avLst/>
          </a:prstGeom>
          <a:ln w="6032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95536" y="4083918"/>
            <a:ext cx="216024" cy="0"/>
          </a:xfrm>
          <a:prstGeom prst="line">
            <a:avLst/>
          </a:prstGeom>
          <a:ln w="63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95536" y="4659982"/>
            <a:ext cx="360040" cy="0"/>
          </a:xfrm>
          <a:prstGeom prst="line">
            <a:avLst/>
          </a:prstGeom>
          <a:ln w="571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27584" y="414174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003. 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문제점 및 발전 방향</a:t>
            </a:r>
          </a:p>
        </p:txBody>
      </p:sp>
      <p:sp>
        <p:nvSpPr>
          <p:cNvPr id="6" name="직각 삼각형 5"/>
          <p:cNvSpPr/>
          <p:nvPr/>
        </p:nvSpPr>
        <p:spPr>
          <a:xfrm>
            <a:off x="8531495" y="4569718"/>
            <a:ext cx="110134" cy="11013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>
            <a:off x="8579493" y="4510854"/>
            <a:ext cx="72008" cy="72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/>
          <p:cNvSpPr/>
          <p:nvPr/>
        </p:nvSpPr>
        <p:spPr>
          <a:xfrm rot="8137688">
            <a:off x="8642196" y="4564207"/>
            <a:ext cx="168096" cy="14491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259632" y="2341044"/>
            <a:ext cx="2016224" cy="239150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THEJung130" panose="02020603020101020101" pitchFamily="18" charset="-127"/>
                <a:ea typeface="THEJung130" panose="02020603020101020101" pitchFamily="18" charset="-127"/>
              </a:rPr>
              <a:t>Computer Vision</a:t>
            </a:r>
            <a:endParaRPr lang="ko-KR" altLang="en-US" sz="280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419872" y="2341044"/>
            <a:ext cx="2016224" cy="239150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580112" y="2341044"/>
            <a:ext cx="2016224" cy="239150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547664" y="1236752"/>
            <a:ext cx="1440160" cy="144016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707904" y="1236752"/>
            <a:ext cx="1440160" cy="144016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5868144" y="1236752"/>
            <a:ext cx="1440160" cy="144016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D62E0D-BC75-9840-934A-323C7E3A187E}"/>
              </a:ext>
            </a:extLst>
          </p:cNvPr>
          <p:cNvSpPr txBox="1"/>
          <p:nvPr/>
        </p:nvSpPr>
        <p:spPr>
          <a:xfrm>
            <a:off x="1511660" y="1707654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>
                <a:solidFill>
                  <a:schemeClr val="bg1"/>
                </a:solidFill>
                <a:latin typeface="THEJung130" panose="02020603020101020101" pitchFamily="18" charset="-127"/>
                <a:ea typeface="THEJung130" panose="02020603020101020101" pitchFamily="18" charset="-127"/>
              </a:rPr>
              <a:t>BASIC</a:t>
            </a:r>
            <a:endParaRPr kumimoji="1" lang="ko-KR" altLang="en-US" sz="2800" dirty="0">
              <a:solidFill>
                <a:schemeClr val="bg1"/>
              </a:solidFill>
              <a:latin typeface="THEJung130" panose="02020603020101020101" pitchFamily="18" charset="-127"/>
              <a:ea typeface="THEJung13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352AE3-322C-0E45-998A-6A92F24D0638}"/>
              </a:ext>
            </a:extLst>
          </p:cNvPr>
          <p:cNvSpPr txBox="1"/>
          <p:nvPr/>
        </p:nvSpPr>
        <p:spPr>
          <a:xfrm>
            <a:off x="3710943" y="1695222"/>
            <a:ext cx="1764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solidFill>
                  <a:schemeClr val="bg1"/>
                </a:solidFill>
                <a:latin typeface="THEJung130" panose="02020603020101020101" pitchFamily="18" charset="-127"/>
                <a:ea typeface="THEJung130" panose="02020603020101020101" pitchFamily="18" charset="-127"/>
              </a:rPr>
              <a:t>SOUND</a:t>
            </a:r>
            <a:endParaRPr kumimoji="1" lang="ko-KR" altLang="en-US" sz="2800" dirty="0">
              <a:solidFill>
                <a:schemeClr val="bg1"/>
              </a:solidFill>
              <a:latin typeface="THEJung130" panose="02020603020101020101" pitchFamily="18" charset="-127"/>
              <a:ea typeface="THEJung13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CD8563-674F-1A4D-8E27-D392AD866B01}"/>
              </a:ext>
            </a:extLst>
          </p:cNvPr>
          <p:cNvSpPr txBox="1"/>
          <p:nvPr/>
        </p:nvSpPr>
        <p:spPr>
          <a:xfrm>
            <a:off x="3491880" y="3244408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THEJung130" panose="02020603020101020101" pitchFamily="18" charset="-127"/>
                <a:ea typeface="THEJung130" panose="02020603020101020101" pitchFamily="18" charset="-127"/>
              </a:rPr>
              <a:t>Overflow</a:t>
            </a:r>
            <a:r>
              <a:rPr kumimoji="1" lang="en-US" altLang="ko-KR" dirty="0"/>
              <a:t> 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FA3F6B-E23F-C544-B11B-EE7805B27F9A}"/>
              </a:ext>
            </a:extLst>
          </p:cNvPr>
          <p:cNvSpPr txBox="1"/>
          <p:nvPr/>
        </p:nvSpPr>
        <p:spPr>
          <a:xfrm>
            <a:off x="5868144" y="1688490"/>
            <a:ext cx="1479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>
                <a:solidFill>
                  <a:schemeClr val="bg1"/>
                </a:solidFill>
              </a:rPr>
              <a:t>HYBRID</a:t>
            </a:r>
            <a:endParaRPr kumimoji="1"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7D7667-BDEE-774A-8EA3-D857BFD072DF}"/>
              </a:ext>
            </a:extLst>
          </p:cNvPr>
          <p:cNvSpPr txBox="1"/>
          <p:nvPr/>
        </p:nvSpPr>
        <p:spPr>
          <a:xfrm>
            <a:off x="5652120" y="3219822"/>
            <a:ext cx="1834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200" dirty="0">
                <a:solidFill>
                  <a:schemeClr val="bg1"/>
                </a:solidFill>
                <a:latin typeface="THEJung130" panose="02020603020101020101" pitchFamily="18" charset="-127"/>
                <a:ea typeface="THEJung130" panose="02020603020101020101" pitchFamily="18" charset="-127"/>
              </a:rPr>
              <a:t>Others</a:t>
            </a:r>
            <a:endParaRPr kumimoji="1" lang="ko-KR" altLang="en-US" sz="3200" dirty="0">
              <a:solidFill>
                <a:schemeClr val="bg1"/>
              </a:solidFill>
              <a:latin typeface="THEJung130" panose="02020603020101020101" pitchFamily="18" charset="-127"/>
              <a:ea typeface="THEJung1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7109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95536" y="444654"/>
            <a:ext cx="432048" cy="0"/>
          </a:xfrm>
          <a:prstGeom prst="line">
            <a:avLst/>
          </a:prstGeom>
          <a:ln w="6032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95536" y="4083918"/>
            <a:ext cx="216024" cy="0"/>
          </a:xfrm>
          <a:prstGeom prst="line">
            <a:avLst/>
          </a:prstGeom>
          <a:ln w="63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95536" y="4659982"/>
            <a:ext cx="360040" cy="0"/>
          </a:xfrm>
          <a:prstGeom prst="line">
            <a:avLst/>
          </a:prstGeom>
          <a:ln w="571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27584" y="414174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4.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 결론</a:t>
            </a:r>
          </a:p>
        </p:txBody>
      </p:sp>
      <p:sp>
        <p:nvSpPr>
          <p:cNvPr id="6" name="직각 삼각형 5"/>
          <p:cNvSpPr/>
          <p:nvPr/>
        </p:nvSpPr>
        <p:spPr>
          <a:xfrm>
            <a:off x="8531495" y="4569718"/>
            <a:ext cx="110134" cy="11013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>
            <a:off x="8579493" y="4510854"/>
            <a:ext cx="72008" cy="72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/>
          <p:cNvSpPr/>
          <p:nvPr/>
        </p:nvSpPr>
        <p:spPr>
          <a:xfrm rot="8137688">
            <a:off x="8642196" y="4564207"/>
            <a:ext cx="168096" cy="14491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66D9DA-340B-2D4E-AB55-3EE1222051C3}"/>
              </a:ext>
            </a:extLst>
          </p:cNvPr>
          <p:cNvSpPr txBox="1"/>
          <p:nvPr/>
        </p:nvSpPr>
        <p:spPr>
          <a:xfrm>
            <a:off x="755576" y="1203598"/>
            <a:ext cx="78860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 err="1">
                <a:latin typeface="THEJung130" panose="02020603020101020101" pitchFamily="18" charset="-127"/>
                <a:ea typeface="THEJung130" panose="02020603020101020101" pitchFamily="18" charset="-127"/>
              </a:rPr>
              <a:t>Youtube</a:t>
            </a:r>
            <a:r>
              <a:rPr kumimoji="1" lang="en-US" altLang="ko-KR" sz="2000" dirty="0">
                <a:latin typeface="THEJung130" panose="02020603020101020101" pitchFamily="18" charset="-127"/>
                <a:ea typeface="THEJung130" panose="02020603020101020101" pitchFamily="18" charset="-127"/>
              </a:rPr>
              <a:t>, Spotify, Netflix </a:t>
            </a:r>
            <a:r>
              <a:rPr kumimoji="1" lang="ko-KR" altLang="en-US" sz="2000" dirty="0">
                <a:latin typeface="THEJung130" panose="02020603020101020101" pitchFamily="18" charset="-127"/>
                <a:ea typeface="THEJung130" panose="02020603020101020101" pitchFamily="18" charset="-127"/>
              </a:rPr>
              <a:t>등에 이용되는 추천 알고리즘</a:t>
            </a:r>
            <a:endParaRPr kumimoji="1" lang="en-US" altLang="ko-KR" sz="200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THEJung130" panose="02020603020101020101" pitchFamily="18" charset="-127"/>
                <a:ea typeface="THEJung130" panose="02020603020101020101" pitchFamily="18" charset="-127"/>
              </a:rPr>
              <a:t>기초 모델 보다는 다른 모델과 섞어서 사용</a:t>
            </a:r>
            <a:endParaRPr kumimoji="1" lang="en-US" altLang="ko-KR" sz="200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latin typeface="THEJung130" panose="02020603020101020101" pitchFamily="18" charset="-127"/>
                <a:ea typeface="THEJung130" panose="02020603020101020101" pitchFamily="18" charset="-127"/>
              </a:rPr>
              <a:t>MFCC</a:t>
            </a:r>
            <a:r>
              <a:rPr kumimoji="1" lang="ko-KR" altLang="en-US" sz="2000" dirty="0">
                <a:latin typeface="THEJung130" panose="02020603020101020101" pitchFamily="18" charset="-127"/>
                <a:ea typeface="THEJung130" panose="02020603020101020101" pitchFamily="18" charset="-127"/>
              </a:rPr>
              <a:t>에서 </a:t>
            </a:r>
            <a:r>
              <a:rPr kumimoji="1" lang="en-US" altLang="ko-KR" sz="2000" dirty="0">
                <a:latin typeface="THEJung130" panose="02020603020101020101" pitchFamily="18" charset="-127"/>
                <a:ea typeface="THEJung130" panose="02020603020101020101" pitchFamily="18" charset="-127"/>
              </a:rPr>
              <a:t>Audio</a:t>
            </a:r>
            <a:r>
              <a:rPr kumimoji="1" lang="ko-KR" altLang="en-US" sz="2000" dirty="0">
                <a:latin typeface="THEJung130" panose="02020603020101020101" pitchFamily="18" charset="-127"/>
                <a:ea typeface="THEJung130" panose="02020603020101020101" pitchFamily="18" charset="-127"/>
              </a:rPr>
              <a:t>로 변환 실패</a:t>
            </a:r>
            <a:endParaRPr kumimoji="1" lang="en-US" altLang="ko-KR" sz="200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000" dirty="0">
              <a:latin typeface="THEJung130" panose="02020603020101020101" pitchFamily="18" charset="-127"/>
              <a:ea typeface="THEJung130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THEJung130" panose="02020603020101020101" pitchFamily="18" charset="-127"/>
                <a:ea typeface="THEJung130" panose="02020603020101020101" pitchFamily="18" charset="-127"/>
              </a:rPr>
              <a:t>컴퓨터 비전의 발전으로 </a:t>
            </a:r>
            <a:r>
              <a:rPr kumimoji="1" lang="en-US" altLang="ko-KR" sz="2000" dirty="0">
                <a:latin typeface="THEJung130" panose="02020603020101020101" pitchFamily="18" charset="-127"/>
                <a:ea typeface="THEJung130" panose="02020603020101020101" pitchFamily="18" charset="-127"/>
              </a:rPr>
              <a:t>CNN</a:t>
            </a:r>
            <a:r>
              <a:rPr kumimoji="1" lang="ko-KR" altLang="en-US" sz="2000" dirty="0" err="1">
                <a:latin typeface="THEJung130" panose="02020603020101020101" pitchFamily="18" charset="-127"/>
                <a:ea typeface="THEJung130" panose="02020603020101020101" pitchFamily="18" charset="-127"/>
              </a:rPr>
              <a:t>으로</a:t>
            </a:r>
            <a:r>
              <a:rPr kumimoji="1" lang="ko-KR" altLang="en-US" sz="2000" dirty="0">
                <a:latin typeface="THEJung130" panose="02020603020101020101" pitchFamily="18" charset="-127"/>
                <a:ea typeface="THEJung130" panose="02020603020101020101" pitchFamily="18" charset="-127"/>
              </a:rPr>
              <a:t> 분석 가능</a:t>
            </a:r>
          </a:p>
        </p:txBody>
      </p:sp>
    </p:spTree>
    <p:extLst>
      <p:ext uri="{BB962C8B-B14F-4D97-AF65-F5344CB8AC3E}">
        <p14:creationId xmlns:p14="http://schemas.microsoft.com/office/powerpoint/2010/main" val="1770975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4850" y="1751785"/>
            <a:ext cx="41054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감사합니다</a:t>
            </a:r>
          </a:p>
        </p:txBody>
      </p:sp>
      <p:sp>
        <p:nvSpPr>
          <p:cNvPr id="5" name="이등변 삼각형 4"/>
          <p:cNvSpPr/>
          <p:nvPr/>
        </p:nvSpPr>
        <p:spPr>
          <a:xfrm rot="905009">
            <a:off x="-910668" y="3320376"/>
            <a:ext cx="3816424" cy="2088232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 rot="542327">
            <a:off x="1733655" y="4141181"/>
            <a:ext cx="3048919" cy="19442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/>
          <p:cNvSpPr/>
          <p:nvPr/>
        </p:nvSpPr>
        <p:spPr>
          <a:xfrm rot="21037982">
            <a:off x="3971177" y="3320376"/>
            <a:ext cx="3816424" cy="2088232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/>
        </p:nvSpPr>
        <p:spPr>
          <a:xfrm rot="8342444">
            <a:off x="6589465" y="3855032"/>
            <a:ext cx="3816424" cy="2088232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 rot="13244110">
            <a:off x="7390272" y="2070886"/>
            <a:ext cx="3816424" cy="2088232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360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8000" r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 flipH="1">
            <a:off x="6300192" y="606629"/>
            <a:ext cx="2054365" cy="3986862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277806" y="345019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spc="-150" dirty="0">
                <a:solidFill>
                  <a:schemeClr val="bg1"/>
                </a:solidFill>
                <a:latin typeface="THE정고딕160" pitchFamily="18" charset="-127"/>
                <a:ea typeface="THE정고딕160" pitchFamily="18" charset="-127"/>
              </a:rPr>
              <a:t>목차</a:t>
            </a:r>
          </a:p>
        </p:txBody>
      </p:sp>
      <p:sp>
        <p:nvSpPr>
          <p:cNvPr id="8" name="타원 7"/>
          <p:cNvSpPr/>
          <p:nvPr/>
        </p:nvSpPr>
        <p:spPr>
          <a:xfrm>
            <a:off x="7754678" y="1680349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261208" y="2630016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750788" y="3624732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270717" y="4557487"/>
            <a:ext cx="72008" cy="72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7994518" y="606629"/>
            <a:ext cx="3600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03426" y="1577853"/>
            <a:ext cx="338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spc="30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001.</a:t>
            </a:r>
            <a:r>
              <a:rPr lang="ko-KR" altLang="en-US" sz="1200" spc="30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 프로젝트 목표 및 의도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06226" y="2527520"/>
            <a:ext cx="338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spc="30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002. </a:t>
            </a:r>
            <a:r>
              <a:rPr lang="ko-KR" altLang="en-US" sz="1200" spc="30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모델 및 이론 설명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389272" y="3522236"/>
            <a:ext cx="338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spc="30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003. </a:t>
            </a:r>
            <a:r>
              <a:rPr lang="ko-KR" altLang="en-US" sz="1200" spc="30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문제점 및 발전방향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15816" y="4454991"/>
            <a:ext cx="338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spc="30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004. </a:t>
            </a:r>
            <a:r>
              <a:rPr lang="ko-KR" altLang="en-US" sz="1200" spc="300" dirty="0">
                <a:solidFill>
                  <a:schemeClr val="bg1"/>
                </a:solidFill>
                <a:latin typeface="THE정고딕110" pitchFamily="18" charset="-127"/>
                <a:ea typeface="THE정고딕110" pitchFamily="18" charset="-127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3298540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95536" y="444654"/>
            <a:ext cx="432048" cy="0"/>
          </a:xfrm>
          <a:prstGeom prst="line">
            <a:avLst/>
          </a:prstGeom>
          <a:ln w="6032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95536" y="4083918"/>
            <a:ext cx="216024" cy="0"/>
          </a:xfrm>
          <a:prstGeom prst="line">
            <a:avLst/>
          </a:prstGeom>
          <a:ln w="63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95536" y="4659982"/>
            <a:ext cx="360040" cy="0"/>
          </a:xfrm>
          <a:prstGeom prst="line">
            <a:avLst/>
          </a:prstGeom>
          <a:ln w="571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27584" y="414174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001. </a:t>
            </a:r>
            <a:r>
              <a:rPr lang="ko-KR" altLang="en-US" sz="3200" b="1" spc="300" dirty="0">
                <a:latin typeface="THE정고딕110" pitchFamily="18" charset="-127"/>
                <a:ea typeface="THE정고딕110" pitchFamily="18" charset="-127"/>
              </a:rPr>
              <a:t>프로젝트 목표 및 의도</a:t>
            </a:r>
            <a:endParaRPr lang="ko-KR" altLang="en-US" sz="3200" b="1" spc="-150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16" name="직각 삼각형 15"/>
          <p:cNvSpPr/>
          <p:nvPr/>
        </p:nvSpPr>
        <p:spPr>
          <a:xfrm>
            <a:off x="8531495" y="4569718"/>
            <a:ext cx="110134" cy="11013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이등변 삼각형 16"/>
          <p:cNvSpPr/>
          <p:nvPr/>
        </p:nvSpPr>
        <p:spPr>
          <a:xfrm>
            <a:off x="8579493" y="4510854"/>
            <a:ext cx="72008" cy="72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/>
          <p:cNvSpPr/>
          <p:nvPr/>
        </p:nvSpPr>
        <p:spPr>
          <a:xfrm rot="8137688">
            <a:off x="8642196" y="4564207"/>
            <a:ext cx="168096" cy="14491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991764" y="3752820"/>
            <a:ext cx="4468668" cy="970012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033668" y="3825755"/>
            <a:ext cx="4329998" cy="803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1900"/>
              </a:lnSpc>
            </a:pPr>
            <a:r>
              <a:rPr lang="ko-KR" altLang="en-US" sz="1200" dirty="0">
                <a:latin typeface="THE정고딕110" pitchFamily="18" charset="-127"/>
                <a:ea typeface="THE정고딕110" pitchFamily="18" charset="-127"/>
              </a:rPr>
              <a:t>유튜브 알고리즘은 놀라워 </a:t>
            </a:r>
            <a:r>
              <a:rPr lang="en-US" altLang="ko-KR" sz="1200" dirty="0">
                <a:latin typeface="THE정고딕110" pitchFamily="18" charset="-127"/>
                <a:ea typeface="THE정고딕110" pitchFamily="18" charset="-127"/>
              </a:rPr>
              <a:t>!</a:t>
            </a:r>
          </a:p>
          <a:p>
            <a:pPr algn="just">
              <a:lnSpc>
                <a:spcPts val="1900"/>
              </a:lnSpc>
            </a:pPr>
            <a:endParaRPr lang="en-US" altLang="ko-KR" sz="1200" dirty="0">
              <a:latin typeface="THE정고딕110" pitchFamily="18" charset="-127"/>
              <a:ea typeface="THE정고딕110" pitchFamily="18" charset="-127"/>
            </a:endParaRPr>
          </a:p>
          <a:p>
            <a:pPr algn="just">
              <a:lnSpc>
                <a:spcPts val="1900"/>
              </a:lnSpc>
            </a:pPr>
            <a:r>
              <a:rPr lang="ko-KR" altLang="en-US" sz="1200" dirty="0">
                <a:latin typeface="THE정고딕110" pitchFamily="18" charset="-127"/>
                <a:ea typeface="THE정고딕110" pitchFamily="18" charset="-127"/>
              </a:rPr>
              <a:t>이 알고리즘들의 정체는 뭐지 </a:t>
            </a:r>
            <a:r>
              <a:rPr lang="en-US" altLang="ko-KR" sz="1200" dirty="0">
                <a:latin typeface="THE정고딕110" pitchFamily="18" charset="-127"/>
                <a:ea typeface="THE정고딕110" pitchFamily="18" charset="-127"/>
              </a:rPr>
              <a:t>?!?!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D4AD39-6FB1-B24C-96BE-B10A23420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01421">
            <a:off x="412128" y="1983223"/>
            <a:ext cx="3555737" cy="18549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B9EC959-9737-DA4B-AF15-CAADDEF0E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131590"/>
            <a:ext cx="2661837" cy="18011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CC610C4-96B1-DC41-9E5E-49E52956F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669" y="993132"/>
            <a:ext cx="2078092" cy="20780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1385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4B4B4"/>
                                      </p:to>
                                    </p:animClr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4B4B4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95536" y="444654"/>
            <a:ext cx="432048" cy="0"/>
          </a:xfrm>
          <a:prstGeom prst="line">
            <a:avLst/>
          </a:prstGeom>
          <a:ln w="6032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95536" y="4083918"/>
            <a:ext cx="216024" cy="0"/>
          </a:xfrm>
          <a:prstGeom prst="line">
            <a:avLst/>
          </a:prstGeom>
          <a:ln w="63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95536" y="4659982"/>
            <a:ext cx="360040" cy="0"/>
          </a:xfrm>
          <a:prstGeom prst="line">
            <a:avLst/>
          </a:prstGeom>
          <a:ln w="571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27584" y="414174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001.</a:t>
            </a:r>
            <a:r>
              <a:rPr lang="en-US" altLang="ko-KR" sz="32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 </a:t>
            </a:r>
            <a:r>
              <a:rPr lang="ko-KR" altLang="en-US" sz="3200" b="1" spc="300" dirty="0">
                <a:latin typeface="THE정고딕110" pitchFamily="18" charset="-127"/>
                <a:ea typeface="THE정고딕110" pitchFamily="18" charset="-127"/>
              </a:rPr>
              <a:t>프로젝트 목표 및 의도</a:t>
            </a:r>
            <a:endParaRPr lang="ko-KR" altLang="en-US" sz="3200" b="1" spc="-150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16" name="직각 삼각형 15"/>
          <p:cNvSpPr/>
          <p:nvPr/>
        </p:nvSpPr>
        <p:spPr>
          <a:xfrm>
            <a:off x="8531495" y="4569718"/>
            <a:ext cx="110134" cy="11013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이등변 삼각형 16"/>
          <p:cNvSpPr/>
          <p:nvPr/>
        </p:nvSpPr>
        <p:spPr>
          <a:xfrm>
            <a:off x="8579493" y="4510854"/>
            <a:ext cx="72008" cy="72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/>
          <p:cNvSpPr/>
          <p:nvPr/>
        </p:nvSpPr>
        <p:spPr>
          <a:xfrm rot="8137688">
            <a:off x="8642196" y="4564207"/>
            <a:ext cx="168096" cy="14491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2BC910-E1D3-6143-B1F2-B02368D45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719" y="1014312"/>
            <a:ext cx="6188562" cy="380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00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95536" y="444654"/>
            <a:ext cx="432048" cy="0"/>
          </a:xfrm>
          <a:prstGeom prst="line">
            <a:avLst/>
          </a:prstGeom>
          <a:ln w="6032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95536" y="4083918"/>
            <a:ext cx="216024" cy="0"/>
          </a:xfrm>
          <a:prstGeom prst="line">
            <a:avLst/>
          </a:prstGeom>
          <a:ln w="63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95536" y="4659982"/>
            <a:ext cx="360040" cy="0"/>
          </a:xfrm>
          <a:prstGeom prst="line">
            <a:avLst/>
          </a:prstGeom>
          <a:ln w="571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27584" y="414174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001. </a:t>
            </a:r>
            <a:r>
              <a:rPr lang="ko-KR" altLang="en-US" sz="3200" b="1" spc="300" dirty="0">
                <a:latin typeface="THE정고딕110" pitchFamily="18" charset="-127"/>
                <a:ea typeface="THE정고딕110" pitchFamily="18" charset="-127"/>
              </a:rPr>
              <a:t>프로젝트 목표 및 의도</a:t>
            </a:r>
            <a:endParaRPr lang="ko-KR" altLang="en-US" sz="3200" b="1" spc="-150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16" name="직각 삼각형 15"/>
          <p:cNvSpPr/>
          <p:nvPr/>
        </p:nvSpPr>
        <p:spPr>
          <a:xfrm>
            <a:off x="8531495" y="4569718"/>
            <a:ext cx="110134" cy="11013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이등변 삼각형 16"/>
          <p:cNvSpPr/>
          <p:nvPr/>
        </p:nvSpPr>
        <p:spPr>
          <a:xfrm>
            <a:off x="8579493" y="4510854"/>
            <a:ext cx="72008" cy="72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/>
          <p:cNvSpPr/>
          <p:nvPr/>
        </p:nvSpPr>
        <p:spPr>
          <a:xfrm rot="8137688">
            <a:off x="8642196" y="4564207"/>
            <a:ext cx="168096" cy="14491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B4BE95-7A61-0247-8618-9C1081F41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757" y="1166902"/>
            <a:ext cx="3716485" cy="371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339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95536" y="444654"/>
            <a:ext cx="432048" cy="0"/>
          </a:xfrm>
          <a:prstGeom prst="line">
            <a:avLst/>
          </a:prstGeom>
          <a:ln w="6032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95536" y="4083918"/>
            <a:ext cx="216024" cy="0"/>
          </a:xfrm>
          <a:prstGeom prst="line">
            <a:avLst/>
          </a:prstGeom>
          <a:ln w="63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95536" y="4659982"/>
            <a:ext cx="360040" cy="0"/>
          </a:xfrm>
          <a:prstGeom prst="line">
            <a:avLst/>
          </a:prstGeom>
          <a:ln w="571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27584" y="414174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002. 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모델 및 이론 설명</a:t>
            </a:r>
          </a:p>
        </p:txBody>
      </p:sp>
      <p:sp>
        <p:nvSpPr>
          <p:cNvPr id="6" name="직각 삼각형 5"/>
          <p:cNvSpPr/>
          <p:nvPr/>
        </p:nvSpPr>
        <p:spPr>
          <a:xfrm>
            <a:off x="8531495" y="4569718"/>
            <a:ext cx="110134" cy="11013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>
            <a:off x="8579493" y="4510854"/>
            <a:ext cx="72008" cy="72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/>
          <p:cNvSpPr/>
          <p:nvPr/>
        </p:nvSpPr>
        <p:spPr>
          <a:xfrm rot="8137688">
            <a:off x="8642196" y="4564207"/>
            <a:ext cx="168096" cy="14491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832917" y="1649966"/>
            <a:ext cx="1739251" cy="72008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평행 사변형 10"/>
          <p:cNvSpPr/>
          <p:nvPr/>
        </p:nvSpPr>
        <p:spPr>
          <a:xfrm>
            <a:off x="1420902" y="2370046"/>
            <a:ext cx="2151613" cy="1008112"/>
          </a:xfrm>
          <a:prstGeom prst="parallelogram">
            <a:avLst>
              <a:gd name="adj" fmla="val 4057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420902" y="3378158"/>
            <a:ext cx="1737717" cy="12961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1832917" y="2370046"/>
            <a:ext cx="1739598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420902" y="3378158"/>
            <a:ext cx="1739598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 flipH="1">
            <a:off x="5429314" y="1649966"/>
            <a:ext cx="1739251" cy="72008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평행 사변형 16"/>
          <p:cNvSpPr/>
          <p:nvPr/>
        </p:nvSpPr>
        <p:spPr>
          <a:xfrm flipH="1">
            <a:off x="5428967" y="2370046"/>
            <a:ext cx="2151613" cy="1008112"/>
          </a:xfrm>
          <a:prstGeom prst="parallelogram">
            <a:avLst>
              <a:gd name="adj" fmla="val 405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 flipH="1">
            <a:off x="5842863" y="3378158"/>
            <a:ext cx="1737717" cy="12961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/>
          <p:cNvCxnSpPr/>
          <p:nvPr/>
        </p:nvCxnSpPr>
        <p:spPr>
          <a:xfrm flipH="1">
            <a:off x="5428967" y="2370046"/>
            <a:ext cx="1739598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5840982" y="3378158"/>
            <a:ext cx="1739598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3628767" y="1649966"/>
            <a:ext cx="1739251" cy="72008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630301" y="3382325"/>
            <a:ext cx="1737717" cy="12961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628767" y="2370046"/>
            <a:ext cx="1739251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>
            <a:off x="3643625" y="2369674"/>
            <a:ext cx="1739598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3643625" y="3382325"/>
            <a:ext cx="1739598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891201" y="1820724"/>
            <a:ext cx="1672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THE정고딕140" pitchFamily="18" charset="-127"/>
                <a:ea typeface="THE정고딕140" pitchFamily="18" charset="-127"/>
              </a:rPr>
              <a:t>음악 데이터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923928" y="1809951"/>
            <a:ext cx="1148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THE정고딕140" pitchFamily="18" charset="-127"/>
                <a:ea typeface="THE정고딕140" pitchFamily="18" charset="-127"/>
              </a:rPr>
              <a:t>RNN</a:t>
            </a:r>
            <a:endParaRPr lang="ko-KR" altLang="en-US" sz="2000" dirty="0">
              <a:solidFill>
                <a:schemeClr val="bg1"/>
              </a:solidFill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08103" y="1809951"/>
            <a:ext cx="1660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THE정고딕140" pitchFamily="18" charset="-127"/>
                <a:ea typeface="THE정고딕140" pitchFamily="18" charset="-127"/>
              </a:rPr>
              <a:t>추천 알고리즘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19021" y="3741143"/>
            <a:ext cx="1649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bg1"/>
                </a:solidFill>
                <a:latin typeface="THE정고딕140" pitchFamily="18" charset="-127"/>
                <a:ea typeface="THE정고딕140" pitchFamily="18" charset="-127"/>
              </a:rPr>
              <a:t>음악 데이터의 특징은 </a:t>
            </a:r>
            <a:endParaRPr lang="en-US" altLang="ko-KR" sz="1400" spc="-150" dirty="0">
              <a:solidFill>
                <a:schemeClr val="bg1"/>
              </a:solidFill>
              <a:latin typeface="THE정고딕140" pitchFamily="18" charset="-127"/>
              <a:ea typeface="THE정고딕140" pitchFamily="18" charset="-127"/>
            </a:endParaRPr>
          </a:p>
          <a:p>
            <a:pPr algn="ctr"/>
            <a:r>
              <a:rPr lang="ko-KR" altLang="en-US" sz="1400" spc="-150" dirty="0">
                <a:solidFill>
                  <a:schemeClr val="bg1"/>
                </a:solidFill>
                <a:latin typeface="THE정고딕140" pitchFamily="18" charset="-127"/>
                <a:ea typeface="THE정고딕140" pitchFamily="18" charset="-127"/>
              </a:rPr>
              <a:t>무엇일까</a:t>
            </a:r>
            <a:r>
              <a:rPr lang="en-US" altLang="ko-KR" sz="1400" spc="-150" dirty="0">
                <a:solidFill>
                  <a:schemeClr val="bg1"/>
                </a:solidFill>
                <a:latin typeface="THE정고딕140" pitchFamily="18" charset="-127"/>
                <a:ea typeface="THE정고딕140" pitchFamily="18" charset="-127"/>
              </a:rPr>
              <a:t>?</a:t>
            </a:r>
            <a:endParaRPr lang="ko-KR" altLang="en-US" sz="1400" spc="-150" dirty="0">
              <a:solidFill>
                <a:schemeClr val="bg1"/>
              </a:solidFill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43625" y="3723878"/>
            <a:ext cx="1737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bg1"/>
                </a:solidFill>
                <a:latin typeface="THE정고딕140" pitchFamily="18" charset="-127"/>
                <a:ea typeface="THE정고딕140" pitchFamily="18" charset="-127"/>
              </a:rPr>
              <a:t>음악 데이터와 </a:t>
            </a:r>
            <a:r>
              <a:rPr lang="en-US" altLang="ko-KR" sz="1400" spc="100" dirty="0">
                <a:solidFill>
                  <a:schemeClr val="bg1"/>
                </a:solidFill>
                <a:latin typeface="THE정고딕140" pitchFamily="18" charset="-127"/>
                <a:ea typeface="THE정고딕140" pitchFamily="18" charset="-127"/>
              </a:rPr>
              <a:t>RNN</a:t>
            </a:r>
            <a:r>
              <a:rPr lang="ko-KR" altLang="en-US" sz="1400" spc="-150" dirty="0">
                <a:solidFill>
                  <a:schemeClr val="bg1"/>
                </a:solidFill>
                <a:latin typeface="THE정고딕140" pitchFamily="18" charset="-127"/>
                <a:ea typeface="THE정고딕140" pitchFamily="18" charset="-127"/>
              </a:rPr>
              <a:t>의 </a:t>
            </a:r>
            <a:endParaRPr lang="en-US" altLang="ko-KR" sz="1400" spc="-150" dirty="0">
              <a:solidFill>
                <a:schemeClr val="bg1"/>
              </a:solidFill>
              <a:latin typeface="THE정고딕140" pitchFamily="18" charset="-127"/>
              <a:ea typeface="THE정고딕140" pitchFamily="18" charset="-127"/>
            </a:endParaRPr>
          </a:p>
          <a:p>
            <a:pPr algn="ctr"/>
            <a:r>
              <a:rPr lang="ko-KR" altLang="en-US" sz="1400" spc="-150" dirty="0">
                <a:solidFill>
                  <a:schemeClr val="bg1"/>
                </a:solidFill>
                <a:latin typeface="THE정고딕140" pitchFamily="18" charset="-127"/>
                <a:ea typeface="THE정고딕140" pitchFamily="18" charset="-127"/>
              </a:rPr>
              <a:t>관계는</a:t>
            </a:r>
            <a:r>
              <a:rPr lang="en-US" altLang="ko-KR" sz="1400" spc="-150" dirty="0">
                <a:solidFill>
                  <a:schemeClr val="bg1"/>
                </a:solidFill>
                <a:latin typeface="THE정고딕140" pitchFamily="18" charset="-127"/>
                <a:ea typeface="THE정고딕140" pitchFamily="18" charset="-127"/>
              </a:rPr>
              <a:t>?</a:t>
            </a:r>
            <a:endParaRPr lang="ko-KR" altLang="en-US" sz="1400" spc="-150" dirty="0">
              <a:solidFill>
                <a:schemeClr val="bg1"/>
              </a:solidFill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856186" y="3723878"/>
            <a:ext cx="1724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bg1"/>
                </a:solidFill>
                <a:latin typeface="THE정고딕140" pitchFamily="18" charset="-127"/>
                <a:ea typeface="THE정고딕140" pitchFamily="18" charset="-127"/>
              </a:rPr>
              <a:t>장르 분석과 추천 </a:t>
            </a:r>
            <a:endParaRPr lang="en-US" altLang="ko-KR" sz="1400" spc="-150" dirty="0">
              <a:solidFill>
                <a:schemeClr val="bg1"/>
              </a:solidFill>
              <a:latin typeface="THE정고딕140" pitchFamily="18" charset="-127"/>
              <a:ea typeface="THE정고딕140" pitchFamily="18" charset="-127"/>
            </a:endParaRPr>
          </a:p>
          <a:p>
            <a:pPr algn="ctr"/>
            <a:r>
              <a:rPr lang="ko-KR" altLang="en-US" sz="1400" spc="-150" dirty="0">
                <a:solidFill>
                  <a:schemeClr val="bg1"/>
                </a:solidFill>
                <a:latin typeface="THE정고딕140" pitchFamily="18" charset="-127"/>
                <a:ea typeface="THE정고딕140" pitchFamily="18" charset="-127"/>
              </a:rPr>
              <a:t>알고리즘의 접목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02384D0-8BAF-6841-B628-49A5D627B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405" y="2487422"/>
            <a:ext cx="1336095" cy="79824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BE75723-7584-2943-8F23-8DBF67AFD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625" y="2581041"/>
            <a:ext cx="1739598" cy="52323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C4093C3-927D-8149-91BE-1B7DEFD5A9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982" y="2415162"/>
            <a:ext cx="1352328" cy="92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18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95536" y="444654"/>
            <a:ext cx="432048" cy="0"/>
          </a:xfrm>
          <a:prstGeom prst="line">
            <a:avLst/>
          </a:prstGeom>
          <a:ln w="6032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95536" y="4083918"/>
            <a:ext cx="216024" cy="0"/>
          </a:xfrm>
          <a:prstGeom prst="line">
            <a:avLst/>
          </a:prstGeom>
          <a:ln w="63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95536" y="4659982"/>
            <a:ext cx="360040" cy="0"/>
          </a:xfrm>
          <a:prstGeom prst="line">
            <a:avLst/>
          </a:prstGeom>
          <a:ln w="571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27584" y="414174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002. 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모델 및 이론 설명</a:t>
            </a:r>
          </a:p>
        </p:txBody>
      </p:sp>
      <p:sp>
        <p:nvSpPr>
          <p:cNvPr id="6" name="직각 삼각형 5"/>
          <p:cNvSpPr/>
          <p:nvPr/>
        </p:nvSpPr>
        <p:spPr>
          <a:xfrm>
            <a:off x="8531495" y="4569718"/>
            <a:ext cx="110134" cy="11013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>
            <a:off x="8579493" y="4510854"/>
            <a:ext cx="72008" cy="72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/>
          <p:cNvSpPr/>
          <p:nvPr/>
        </p:nvSpPr>
        <p:spPr>
          <a:xfrm rot="8137688">
            <a:off x="8642196" y="4564207"/>
            <a:ext cx="168096" cy="14491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/>
        </p:nvSpPr>
        <p:spPr>
          <a:xfrm rot="2700000" flipH="1" flipV="1">
            <a:off x="3789858" y="3666768"/>
            <a:ext cx="106963" cy="10696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 rot="2700000" flipH="1" flipV="1">
            <a:off x="3936351" y="3666769"/>
            <a:ext cx="106963" cy="10696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 rot="2700000" flipH="1" flipV="1">
            <a:off x="4082844" y="3666770"/>
            <a:ext cx="106963" cy="10696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5458956" y="411510"/>
            <a:ext cx="3528392" cy="352839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363659" y="346234"/>
            <a:ext cx="3528392" cy="352839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796136" y="1547370"/>
            <a:ext cx="2952328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900"/>
              </a:lnSpc>
            </a:pPr>
            <a:r>
              <a:rPr lang="ko-KR" altLang="en-US" spc="-150" dirty="0">
                <a:latin typeface="THE정고딕110" pitchFamily="18" charset="-127"/>
                <a:ea typeface="THE정고딕110" pitchFamily="18" charset="-127"/>
              </a:rPr>
              <a:t>소리 또한 순차적인 데이터</a:t>
            </a:r>
            <a:endParaRPr lang="en-US" altLang="ko-KR" spc="-150" dirty="0">
              <a:latin typeface="THE정고딕110" pitchFamily="18" charset="-127"/>
              <a:ea typeface="THE정고딕110" pitchFamily="18" charset="-127"/>
            </a:endParaRPr>
          </a:p>
          <a:p>
            <a:pPr>
              <a:lnSpc>
                <a:spcPts val="1900"/>
              </a:lnSpc>
            </a:pPr>
            <a:endParaRPr lang="en-US" altLang="ko-KR" spc="-150" dirty="0">
              <a:latin typeface="THE정고딕110" pitchFamily="18" charset="-127"/>
              <a:ea typeface="THE정고딕110" pitchFamily="18" charset="-127"/>
            </a:endParaRPr>
          </a:p>
          <a:p>
            <a:pPr>
              <a:lnSpc>
                <a:spcPts val="1900"/>
              </a:lnSpc>
            </a:pPr>
            <a:endParaRPr lang="en-US" altLang="ko-KR" spc="-150" dirty="0">
              <a:latin typeface="THE정고딕110" pitchFamily="18" charset="-127"/>
              <a:ea typeface="THE정고딕110" pitchFamily="18" charset="-127"/>
            </a:endParaRPr>
          </a:p>
          <a:p>
            <a:pPr>
              <a:lnSpc>
                <a:spcPts val="1900"/>
              </a:lnSpc>
            </a:pPr>
            <a:r>
              <a:rPr lang="en-US" altLang="ko-KR" spc="-150" dirty="0">
                <a:latin typeface="THE정고딕110" pitchFamily="18" charset="-127"/>
                <a:ea typeface="THE정고딕110" pitchFamily="18" charset="-127"/>
              </a:rPr>
              <a:t>MFCC </a:t>
            </a:r>
            <a:r>
              <a:rPr lang="ko-KR" altLang="en-US" spc="-150" dirty="0" err="1">
                <a:latin typeface="THE정고딕110" pitchFamily="18" charset="-127"/>
                <a:ea typeface="THE정고딕110" pitchFamily="18" charset="-127"/>
              </a:rPr>
              <a:t>를</a:t>
            </a:r>
            <a:r>
              <a:rPr lang="ko-KR" altLang="en-US" spc="-150" dirty="0">
                <a:latin typeface="THE정고딕110" pitchFamily="18" charset="-127"/>
                <a:ea typeface="THE정고딕110" pitchFamily="18" charset="-127"/>
              </a:rPr>
              <a:t> 추출하여 분석 가능</a:t>
            </a:r>
            <a:endParaRPr lang="en-US" altLang="ko-KR" spc="-150" dirty="0">
              <a:latin typeface="THE정고딕110" pitchFamily="18" charset="-127"/>
              <a:ea typeface="THE정고딕11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CEC1DC6-E693-3043-A331-45D3C4511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416" y="2752461"/>
            <a:ext cx="2401443" cy="213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45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95536" y="444654"/>
            <a:ext cx="432048" cy="0"/>
          </a:xfrm>
          <a:prstGeom prst="line">
            <a:avLst/>
          </a:prstGeom>
          <a:ln w="6032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95536" y="4083918"/>
            <a:ext cx="216024" cy="0"/>
          </a:xfrm>
          <a:prstGeom prst="line">
            <a:avLst/>
          </a:prstGeom>
          <a:ln w="63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95536" y="4659982"/>
            <a:ext cx="360040" cy="0"/>
          </a:xfrm>
          <a:prstGeom prst="line">
            <a:avLst/>
          </a:prstGeom>
          <a:ln w="571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27584" y="414174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002. 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모델 및 이론 설명</a:t>
            </a:r>
          </a:p>
        </p:txBody>
      </p:sp>
      <p:sp>
        <p:nvSpPr>
          <p:cNvPr id="6" name="직각 삼각형 5"/>
          <p:cNvSpPr/>
          <p:nvPr/>
        </p:nvSpPr>
        <p:spPr>
          <a:xfrm>
            <a:off x="8531495" y="4569718"/>
            <a:ext cx="110134" cy="11013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>
            <a:off x="8579493" y="4510854"/>
            <a:ext cx="72008" cy="72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/>
          <p:cNvSpPr/>
          <p:nvPr/>
        </p:nvSpPr>
        <p:spPr>
          <a:xfrm rot="8137688">
            <a:off x="8642196" y="4564207"/>
            <a:ext cx="168096" cy="14491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752864C-5586-6A47-AE66-9422ECBE0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26" y="915566"/>
            <a:ext cx="7782947" cy="401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00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395536" y="444654"/>
            <a:ext cx="432048" cy="0"/>
          </a:xfrm>
          <a:prstGeom prst="line">
            <a:avLst/>
          </a:prstGeom>
          <a:ln w="60325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95536" y="4083918"/>
            <a:ext cx="216024" cy="0"/>
          </a:xfrm>
          <a:prstGeom prst="line">
            <a:avLst/>
          </a:prstGeom>
          <a:ln w="63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95536" y="4659982"/>
            <a:ext cx="360040" cy="0"/>
          </a:xfrm>
          <a:prstGeom prst="line">
            <a:avLst/>
          </a:prstGeom>
          <a:ln w="571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27584" y="414174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002. 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모델 및 이론 설명</a:t>
            </a:r>
          </a:p>
        </p:txBody>
      </p:sp>
      <p:sp>
        <p:nvSpPr>
          <p:cNvPr id="6" name="직각 삼각형 5"/>
          <p:cNvSpPr/>
          <p:nvPr/>
        </p:nvSpPr>
        <p:spPr>
          <a:xfrm>
            <a:off x="8531495" y="4569718"/>
            <a:ext cx="110134" cy="110134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>
            <a:off x="8579493" y="4510854"/>
            <a:ext cx="72008" cy="7200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/>
          <p:cNvSpPr/>
          <p:nvPr/>
        </p:nvSpPr>
        <p:spPr>
          <a:xfrm rot="8137688">
            <a:off x="8642196" y="4564207"/>
            <a:ext cx="168096" cy="14491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355DDFF-0C04-EB44-857A-59EA9E699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116434"/>
            <a:ext cx="50800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92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175</Words>
  <Application>Microsoft Macintosh PowerPoint</Application>
  <PresentationFormat>화면 슬라이드 쇼(16:9)</PresentationFormat>
  <Paragraphs>52</Paragraphs>
  <Slides>15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맑은 고딕</vt:lpstr>
      <vt:lpstr>THE정고딕110</vt:lpstr>
      <vt:lpstr>THE정고딕140</vt:lpstr>
      <vt:lpstr>THE정고딕160</vt:lpstr>
      <vt:lpstr>THEJung130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Microsoft Office User</cp:lastModifiedBy>
  <cp:revision>20</cp:revision>
  <dcterms:created xsi:type="dcterms:W3CDTF">2006-10-05T04:04:58Z</dcterms:created>
  <dcterms:modified xsi:type="dcterms:W3CDTF">2021-07-01T22:34:20Z</dcterms:modified>
</cp:coreProperties>
</file>